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88" autoAdjust="0"/>
    <p:restoredTop sz="85009" autoAdjust="0"/>
  </p:normalViewPr>
  <p:slideViewPr>
    <p:cSldViewPr snapToGrid="0" snapToObjects="1">
      <p:cViewPr>
        <p:scale>
          <a:sx n="50" d="100"/>
          <a:sy n="50" d="100"/>
        </p:scale>
        <p:origin x="966" y="3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90073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Falkenus/IBM-DataScienceFiles/tree/main/Applied%20Data%20Science%20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21796" y="4702084"/>
            <a:ext cx="377870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Victor Eduardo Cauvilla de Oliveira </a:t>
            </a:r>
          </a:p>
          <a:p>
            <a:r>
              <a:rPr lang="en-US" dirty="0">
                <a:solidFill>
                  <a:schemeClr val="bg2"/>
                </a:solidFill>
                <a:latin typeface="Abadi" panose="020B0604020104020204" pitchFamily="34" charset="0"/>
                <a:ea typeface="SF Pro" pitchFamily="2" charset="0"/>
                <a:cs typeface="SF Pro" pitchFamily="2" charset="0"/>
              </a:rPr>
              <a:t>10-03-2023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901142"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Calculated the number of launches on each site, the number and occurrence of each orbit, and types and respective number of landing outcomes</a:t>
            </a:r>
          </a:p>
          <a:p>
            <a:pPr>
              <a:lnSpc>
                <a:spcPct val="100000"/>
              </a:lnSpc>
              <a:spcBef>
                <a:spcPts val="1400"/>
              </a:spcBef>
            </a:pPr>
            <a:r>
              <a:rPr lang="en-US" sz="2200" dirty="0">
                <a:solidFill>
                  <a:schemeClr val="accent3">
                    <a:lumMod val="25000"/>
                  </a:schemeClr>
                </a:solidFill>
                <a:latin typeface="Abadi"/>
              </a:rPr>
              <a:t>Crated a landing outcome label from the Outcome column</a:t>
            </a:r>
          </a:p>
          <a:p>
            <a:pPr>
              <a:lnSpc>
                <a:spcPct val="100000"/>
              </a:lnSpc>
              <a:spcBef>
                <a:spcPts val="1400"/>
              </a:spcBef>
            </a:pPr>
            <a:r>
              <a:rPr lang="en-US" sz="2200" dirty="0">
                <a:solidFill>
                  <a:schemeClr val="accent3">
                    <a:lumMod val="25000"/>
                  </a:schemeClr>
                </a:solidFill>
                <a:latin typeface="Abadi" panose="020B0604020104020204" pitchFamily="34" charset="0"/>
              </a:rPr>
              <a:t>GitHub Link: https://github.com/Falkenus/IBM-DataScienceFiles/blob/main/Applied%20Data%20Science%20Capstone/labs-jupyter-spacex-Data%20wrangling.ipynb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6281738" cy="452706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1 – Number of launches on each site</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2 – Number and Occurrence of each orbit</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3 – Types and number of landing outcomes</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4 – Landing column label from Outcome Column</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m 7">
            <a:extLst>
              <a:ext uri="{FF2B5EF4-FFF2-40B4-BE49-F238E27FC236}">
                <a16:creationId xmlns:a16="http://schemas.microsoft.com/office/drawing/2014/main" id="{16634CF2-A030-BF5F-A60C-1F48CB023DDF}"/>
              </a:ext>
            </a:extLst>
          </p:cNvPr>
          <p:cNvPicPr>
            <a:picLocks noChangeAspect="1"/>
          </p:cNvPicPr>
          <p:nvPr/>
        </p:nvPicPr>
        <p:blipFill>
          <a:blip r:embed="rId3"/>
          <a:stretch>
            <a:fillRect/>
          </a:stretch>
        </p:blipFill>
        <p:spPr>
          <a:xfrm>
            <a:off x="6027811" y="2128837"/>
            <a:ext cx="2400300" cy="866775"/>
          </a:xfrm>
          <a:prstGeom prst="rect">
            <a:avLst/>
          </a:prstGeom>
        </p:spPr>
      </p:pic>
      <p:pic>
        <p:nvPicPr>
          <p:cNvPr id="15" name="Imagem 14">
            <a:extLst>
              <a:ext uri="{FF2B5EF4-FFF2-40B4-BE49-F238E27FC236}">
                <a16:creationId xmlns:a16="http://schemas.microsoft.com/office/drawing/2014/main" id="{1178D983-C2D0-CFD4-A29A-EC6CBB54E4A1}"/>
              </a:ext>
            </a:extLst>
          </p:cNvPr>
          <p:cNvPicPr>
            <a:picLocks noChangeAspect="1"/>
          </p:cNvPicPr>
          <p:nvPr/>
        </p:nvPicPr>
        <p:blipFill>
          <a:blip r:embed="rId4"/>
          <a:stretch>
            <a:fillRect/>
          </a:stretch>
        </p:blipFill>
        <p:spPr>
          <a:xfrm>
            <a:off x="6027811" y="3547801"/>
            <a:ext cx="2076450" cy="1076325"/>
          </a:xfrm>
          <a:prstGeom prst="rect">
            <a:avLst/>
          </a:prstGeom>
        </p:spPr>
      </p:pic>
      <p:pic>
        <p:nvPicPr>
          <p:cNvPr id="17" name="Imagem 16">
            <a:extLst>
              <a:ext uri="{FF2B5EF4-FFF2-40B4-BE49-F238E27FC236}">
                <a16:creationId xmlns:a16="http://schemas.microsoft.com/office/drawing/2014/main" id="{EC67B263-E663-467E-621A-07DDC7135304}"/>
              </a:ext>
            </a:extLst>
          </p:cNvPr>
          <p:cNvPicPr>
            <a:picLocks noChangeAspect="1"/>
          </p:cNvPicPr>
          <p:nvPr/>
        </p:nvPicPr>
        <p:blipFill>
          <a:blip r:embed="rId5"/>
          <a:stretch>
            <a:fillRect/>
          </a:stretch>
        </p:blipFill>
        <p:spPr>
          <a:xfrm>
            <a:off x="8104261" y="3698081"/>
            <a:ext cx="942975" cy="959399"/>
          </a:xfrm>
          <a:prstGeom prst="rect">
            <a:avLst/>
          </a:prstGeom>
        </p:spPr>
      </p:pic>
      <p:pic>
        <p:nvPicPr>
          <p:cNvPr id="19" name="Imagem 18">
            <a:extLst>
              <a:ext uri="{FF2B5EF4-FFF2-40B4-BE49-F238E27FC236}">
                <a16:creationId xmlns:a16="http://schemas.microsoft.com/office/drawing/2014/main" id="{0D38D1BE-7CFA-6CED-54B1-4315FAD46B3A}"/>
              </a:ext>
            </a:extLst>
          </p:cNvPr>
          <p:cNvPicPr>
            <a:picLocks noChangeAspect="1"/>
          </p:cNvPicPr>
          <p:nvPr/>
        </p:nvPicPr>
        <p:blipFill>
          <a:blip r:embed="rId6"/>
          <a:stretch>
            <a:fillRect/>
          </a:stretch>
        </p:blipFill>
        <p:spPr>
          <a:xfrm>
            <a:off x="5910262" y="5246926"/>
            <a:ext cx="3629025" cy="400050"/>
          </a:xfrm>
          <a:prstGeom prst="rect">
            <a:avLst/>
          </a:prstGeom>
        </p:spPr>
      </p:pic>
      <p:pic>
        <p:nvPicPr>
          <p:cNvPr id="21" name="Imagem 20">
            <a:extLst>
              <a:ext uri="{FF2B5EF4-FFF2-40B4-BE49-F238E27FC236}">
                <a16:creationId xmlns:a16="http://schemas.microsoft.com/office/drawing/2014/main" id="{D4A42874-3B01-C6D3-E470-500F41E8D93B}"/>
              </a:ext>
            </a:extLst>
          </p:cNvPr>
          <p:cNvPicPr>
            <a:picLocks noChangeAspect="1"/>
          </p:cNvPicPr>
          <p:nvPr/>
        </p:nvPicPr>
        <p:blipFill>
          <a:blip r:embed="rId7"/>
          <a:stretch>
            <a:fillRect/>
          </a:stretch>
        </p:blipFill>
        <p:spPr>
          <a:xfrm>
            <a:off x="5910262" y="5946675"/>
            <a:ext cx="2193999" cy="911326"/>
          </a:xfrm>
          <a:prstGeom prst="rect">
            <a:avLst/>
          </a:prstGeom>
        </p:spPr>
      </p:pic>
    </p:spTree>
    <p:extLst>
      <p:ext uri="{BB962C8B-B14F-4D97-AF65-F5344CB8AC3E}">
        <p14:creationId xmlns:p14="http://schemas.microsoft.com/office/powerpoint/2010/main" val="4123740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88640" cy="4351338"/>
          </a:xfrm>
          <a:prstGeom prst="rect">
            <a:avLst/>
          </a:prstGeom>
        </p:spPr>
        <p:txBody>
          <a:bodyPr lIns="91440" tIns="45720" rIns="91440" bIns="45720" anchor="t"/>
          <a:lstStyle/>
          <a:p>
            <a:pPr>
              <a:lnSpc>
                <a:spcPct val="100000"/>
              </a:lnSpc>
              <a:spcBef>
                <a:spcPts val="1400"/>
              </a:spcBef>
            </a:pPr>
            <a:r>
              <a:rPr lang="en-US" sz="2000" dirty="0">
                <a:latin typeface="Abadi" panose="020B0604020104020204" pitchFamily="34" charset="0"/>
              </a:rPr>
              <a:t>We visualized the relationship between flight number and launch site, payload and launch site, success rate and orbit, number of flights and orbit, payload mass and orbit, and launch success yearly trend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Link: https://github.com/Falkenus/IBM-DataScienceFiles/blob/main/Applied%20Data%20Science%20Capstone/jupyter-labs-eda-dataviz.ipynb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9B4B0DB2-44EF-2AC4-E813-62916157B491}"/>
              </a:ext>
            </a:extLst>
          </p:cNvPr>
          <p:cNvPicPr>
            <a:picLocks noChangeAspect="1"/>
          </p:cNvPicPr>
          <p:nvPr/>
        </p:nvPicPr>
        <p:blipFill>
          <a:blip r:embed="rId3"/>
          <a:stretch>
            <a:fillRect/>
          </a:stretch>
        </p:blipFill>
        <p:spPr>
          <a:xfrm>
            <a:off x="1646311" y="2795298"/>
            <a:ext cx="4030589" cy="3034796"/>
          </a:xfrm>
          <a:prstGeom prst="rect">
            <a:avLst/>
          </a:prstGeom>
        </p:spPr>
      </p:pic>
      <p:pic>
        <p:nvPicPr>
          <p:cNvPr id="8" name="Imagem 7">
            <a:extLst>
              <a:ext uri="{FF2B5EF4-FFF2-40B4-BE49-F238E27FC236}">
                <a16:creationId xmlns:a16="http://schemas.microsoft.com/office/drawing/2014/main" id="{B60E8DE0-70C2-E59A-53DC-75219AE16572}"/>
              </a:ext>
            </a:extLst>
          </p:cNvPr>
          <p:cNvPicPr>
            <a:picLocks noChangeAspect="1"/>
          </p:cNvPicPr>
          <p:nvPr/>
        </p:nvPicPr>
        <p:blipFill>
          <a:blip r:embed="rId4"/>
          <a:stretch>
            <a:fillRect/>
          </a:stretch>
        </p:blipFill>
        <p:spPr>
          <a:xfrm>
            <a:off x="5676900" y="2795298"/>
            <a:ext cx="4127323" cy="303479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latin typeface="Abadi" panose="020B0604020104020204" pitchFamily="34" charset="0"/>
              </a:rPr>
              <a:t> SQL table was loaded in </a:t>
            </a:r>
            <a:r>
              <a:rPr lang="en-US" sz="2000" dirty="0" err="1">
                <a:latin typeface="Abadi" panose="020B0604020104020204" pitchFamily="34" charset="0"/>
              </a:rPr>
              <a:t>Jupyter</a:t>
            </a:r>
            <a:r>
              <a:rPr lang="en-US" sz="2000" dirty="0">
                <a:latin typeface="Abadi" panose="020B0604020104020204" pitchFamily="34" charset="0"/>
              </a:rPr>
              <a:t> and following SQL queries were performed: </a:t>
            </a:r>
          </a:p>
          <a:p>
            <a:pPr lvl="1">
              <a:lnSpc>
                <a:spcPct val="100000"/>
              </a:lnSpc>
              <a:spcBef>
                <a:spcPts val="1400"/>
              </a:spcBef>
              <a:buFont typeface="Courier New" panose="02070309020205020404" pitchFamily="49" charset="0"/>
              <a:buChar char="o"/>
            </a:pPr>
            <a:r>
              <a:rPr lang="en-US" sz="1600" dirty="0">
                <a:latin typeface="Abadi" panose="020B0604020104020204" pitchFamily="34" charset="0"/>
              </a:rPr>
              <a:t>The names of unique launch sites in the space mission</a:t>
            </a:r>
          </a:p>
          <a:p>
            <a:pPr lvl="1">
              <a:lnSpc>
                <a:spcPct val="100000"/>
              </a:lnSpc>
              <a:spcBef>
                <a:spcPts val="1400"/>
              </a:spcBef>
              <a:buFont typeface="Courier New" panose="02070309020205020404" pitchFamily="49" charset="0"/>
              <a:buChar char="o"/>
            </a:pPr>
            <a:r>
              <a:rPr lang="en-US" sz="1600" dirty="0">
                <a:latin typeface="Abadi" panose="020B0604020104020204" pitchFamily="34" charset="0"/>
              </a:rPr>
              <a:t>The total payload mass carried by boosters launched by NASA (CRS)</a:t>
            </a:r>
          </a:p>
          <a:p>
            <a:pPr lvl="1">
              <a:lnSpc>
                <a:spcPct val="100000"/>
              </a:lnSpc>
              <a:spcBef>
                <a:spcPts val="1400"/>
              </a:spcBef>
              <a:buFont typeface="Courier New" panose="02070309020205020404" pitchFamily="49" charset="0"/>
              <a:buChar char="o"/>
            </a:pPr>
            <a:r>
              <a:rPr lang="en-US" sz="1600" dirty="0">
                <a:latin typeface="Abadi" panose="020B0604020104020204" pitchFamily="34" charset="0"/>
              </a:rPr>
              <a:t>The average payload mass carried by booster version F9 v1.1</a:t>
            </a:r>
          </a:p>
          <a:p>
            <a:pPr lvl="1">
              <a:lnSpc>
                <a:spcPct val="100000"/>
              </a:lnSpc>
              <a:spcBef>
                <a:spcPts val="1400"/>
              </a:spcBef>
              <a:buFont typeface="Courier New" panose="02070309020205020404" pitchFamily="49" charset="0"/>
              <a:buChar char="o"/>
            </a:pPr>
            <a:r>
              <a:rPr lang="en-US" sz="1600" dirty="0">
                <a:latin typeface="Abadi" panose="020B0604020104020204" pitchFamily="34" charset="0"/>
              </a:rPr>
              <a:t>The total number of successful and failure mission outcomes</a:t>
            </a:r>
          </a:p>
          <a:p>
            <a:pPr lvl="1">
              <a:lnSpc>
                <a:spcPct val="100000"/>
              </a:lnSpc>
              <a:spcBef>
                <a:spcPts val="1400"/>
              </a:spcBef>
              <a:buFont typeface="Courier New" panose="02070309020205020404" pitchFamily="49" charset="0"/>
              <a:buChar char="o"/>
            </a:pPr>
            <a:r>
              <a:rPr lang="en-US" sz="1600" dirty="0">
                <a:latin typeface="Abadi" panose="020B0604020104020204" pitchFamily="34" charset="0"/>
              </a:rPr>
              <a:t>The failed lading outcomes in drone ship, their booster version and launch site names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Link: https://github.com/Falkenus/IBM-DataScienceFiles/blob/main/Applied%20Data%20Science%20Capstone/jupyter-labs-eda-sql-coursera.ipynb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marked all launch sites, and added map objects such as markers, circles, lines to mark the success or failure of launches for each site on the folium map. </a:t>
            </a:r>
          </a:p>
          <a:p>
            <a:pPr>
              <a:lnSpc>
                <a:spcPct val="100000"/>
              </a:lnSpc>
              <a:spcBef>
                <a:spcPts val="1400"/>
              </a:spcBef>
            </a:pPr>
            <a:r>
              <a:rPr lang="en-US" sz="2000" dirty="0">
                <a:latin typeface="Abadi" panose="020B0604020104020204" pitchFamily="34" charset="0"/>
              </a:rPr>
              <a:t>We assigned the feature launch outcomes (failure or success) to class 0 and 1.i.e., 0 for failure, and 1 for success. </a:t>
            </a:r>
          </a:p>
          <a:p>
            <a:pPr>
              <a:lnSpc>
                <a:spcPct val="100000"/>
              </a:lnSpc>
              <a:spcBef>
                <a:spcPts val="1400"/>
              </a:spcBef>
            </a:pPr>
            <a:r>
              <a:rPr lang="en-US" sz="2000" dirty="0">
                <a:latin typeface="Abadi" panose="020B0604020104020204" pitchFamily="34" charset="0"/>
              </a:rPr>
              <a:t>Using the color-labeled marker clusters, we identified which launch sites have relatively high success rate.</a:t>
            </a:r>
          </a:p>
          <a:p>
            <a:pPr>
              <a:lnSpc>
                <a:spcPct val="100000"/>
              </a:lnSpc>
              <a:spcBef>
                <a:spcPts val="1400"/>
              </a:spcBef>
            </a:pPr>
            <a:r>
              <a:rPr lang="en-US" sz="2000" dirty="0">
                <a:latin typeface="Abadi" panose="020B0604020104020204" pitchFamily="34" charset="0"/>
              </a:rPr>
              <a:t>We calculated the distances between the launch site and its proximities like railways, highways, and cities.</a:t>
            </a:r>
          </a:p>
          <a:p>
            <a:pPr>
              <a:lnSpc>
                <a:spcPct val="100000"/>
              </a:lnSpc>
              <a:spcBef>
                <a:spcPts val="1400"/>
              </a:spcBef>
            </a:pPr>
            <a:r>
              <a:rPr lang="en-US" sz="2000" dirty="0">
                <a:latin typeface="Abadi" panose="020B0604020104020204" pitchFamily="34" charset="0"/>
              </a:rPr>
              <a:t>GitHub Link: https://github.com/Falkenus/IBM-DataScienceFiles/blob/main/Applied%20Data%20Science%20Capstone/lab_jupyter_launch_site_location.ipynb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We built an interactive dashboard with </a:t>
            </a:r>
            <a:r>
              <a:rPr lang="en-US" sz="2000" dirty="0" err="1">
                <a:latin typeface="Abadi" panose="020B0604020104020204" pitchFamily="34" charset="0"/>
              </a:rPr>
              <a:t>Plotly</a:t>
            </a:r>
            <a:r>
              <a:rPr lang="en-US" sz="2000" dirty="0">
                <a:latin typeface="Abadi" panose="020B0604020104020204" pitchFamily="34" charset="0"/>
              </a:rPr>
              <a:t> dash </a:t>
            </a:r>
          </a:p>
          <a:p>
            <a:pPr>
              <a:lnSpc>
                <a:spcPct val="100000"/>
              </a:lnSpc>
              <a:spcBef>
                <a:spcPts val="1400"/>
              </a:spcBef>
            </a:pPr>
            <a:r>
              <a:rPr lang="en-US" sz="2000" dirty="0">
                <a:latin typeface="Abadi" panose="020B0604020104020204" pitchFamily="34" charset="0"/>
              </a:rPr>
              <a:t>We plotted pie charts showing the total launches by a certain sites </a:t>
            </a:r>
          </a:p>
          <a:p>
            <a:pPr>
              <a:lnSpc>
                <a:spcPct val="100000"/>
              </a:lnSpc>
              <a:spcBef>
                <a:spcPts val="1400"/>
              </a:spcBef>
            </a:pPr>
            <a:r>
              <a:rPr lang="en-US" sz="2000" dirty="0">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000" dirty="0">
                <a:solidFill>
                  <a:schemeClr val="accent3">
                    <a:lumMod val="25000"/>
                  </a:schemeClr>
                </a:solidFill>
                <a:latin typeface="Abadi" panose="020B0604020104020204" pitchFamily="34" charset="0"/>
              </a:rPr>
              <a:t>GitHub Link: https://github.com/Falkenus/IBM-DataScienceFiles/blob/main/Applied%20Data%20Science%20Capstone/spacex_dash_app.py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split the dataset into training and testing set. </a:t>
            </a:r>
          </a:p>
          <a:p>
            <a:pPr>
              <a:lnSpc>
                <a:spcPct val="100000"/>
              </a:lnSpc>
              <a:spcBef>
                <a:spcPts val="1400"/>
              </a:spcBef>
            </a:pPr>
            <a:r>
              <a:rPr lang="en-US" sz="2000" dirty="0">
                <a:latin typeface="Abadi" panose="020B0604020104020204" pitchFamily="34" charset="0"/>
              </a:rPr>
              <a:t>We built different machine learning models and tuned different hyperparameters using </a:t>
            </a:r>
            <a:r>
              <a:rPr lang="en-US" sz="2000" dirty="0" err="1">
                <a:latin typeface="Abadi" panose="020B0604020104020204" pitchFamily="34" charset="0"/>
              </a:rPr>
              <a:t>GridSearchCV</a:t>
            </a:r>
            <a:r>
              <a:rPr lang="en-US" sz="2000" dirty="0">
                <a:latin typeface="Abadi" panose="020B0604020104020204" pitchFamily="34" charset="0"/>
              </a:rPr>
              <a:t>. </a:t>
            </a:r>
          </a:p>
          <a:p>
            <a:pPr>
              <a:lnSpc>
                <a:spcPct val="100000"/>
              </a:lnSpc>
              <a:spcBef>
                <a:spcPts val="1400"/>
              </a:spcBef>
            </a:pPr>
            <a:r>
              <a:rPr lang="en-US" sz="2000" dirty="0">
                <a:latin typeface="Abadi" panose="020B0604020104020204" pitchFamily="34" charset="0"/>
              </a:rPr>
              <a:t>We used accuracy as the metric for our model and improved the model using feature engineering and hyperparameter tuning. </a:t>
            </a:r>
          </a:p>
          <a:p>
            <a:pPr>
              <a:lnSpc>
                <a:spcPct val="100000"/>
              </a:lnSpc>
              <a:spcBef>
                <a:spcPts val="1400"/>
              </a:spcBef>
            </a:pPr>
            <a:r>
              <a:rPr lang="en-US" sz="2000" dirty="0">
                <a:latin typeface="Abadi" panose="020B0604020104020204" pitchFamily="34" charset="0"/>
              </a:rPr>
              <a:t>We found the best performing classification model.</a:t>
            </a:r>
          </a:p>
          <a:p>
            <a:pPr>
              <a:lnSpc>
                <a:spcPct val="100000"/>
              </a:lnSpc>
              <a:spcBef>
                <a:spcPts val="1400"/>
              </a:spcBef>
            </a:pPr>
            <a:r>
              <a:rPr lang="en-US" sz="2000" dirty="0">
                <a:solidFill>
                  <a:schemeClr val="accent3">
                    <a:lumMod val="25000"/>
                  </a:schemeClr>
                </a:solidFill>
                <a:latin typeface="Abadi" panose="020B0604020104020204" pitchFamily="34" charset="0"/>
              </a:rPr>
              <a:t>GitHub Link: https://github.com/Falkenus/IBM-DataScienceFiles/blob/main/Applied%20Data%20Science%20Capstone/SpaceX_Machine%20Learning%20Prediction_Part_5.ipynb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93000"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From the scatter plot of Flight Number vs. Launch Site we see that greater the number of flights at a launch site, greater is the success rate at the launch site.</a:t>
            </a:r>
          </a:p>
          <a:p>
            <a:pPr>
              <a:lnSpc>
                <a:spcPct val="100000"/>
              </a:lnSpc>
              <a:spcBef>
                <a:spcPts val="1400"/>
              </a:spcBef>
            </a:pP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852E22B0-A61A-A34A-9E00-5CA6671F264C}"/>
              </a:ext>
            </a:extLst>
          </p:cNvPr>
          <p:cNvPicPr>
            <a:picLocks noChangeAspect="1"/>
          </p:cNvPicPr>
          <p:nvPr/>
        </p:nvPicPr>
        <p:blipFill>
          <a:blip r:embed="rId3"/>
          <a:stretch>
            <a:fillRect/>
          </a:stretch>
        </p:blipFill>
        <p:spPr>
          <a:xfrm>
            <a:off x="864973" y="3205162"/>
            <a:ext cx="10420638" cy="21238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515599"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For CCSFS SLC 40, as payload mass increase the first stage is more likely to land. </a:t>
            </a:r>
          </a:p>
          <a:p>
            <a:pPr>
              <a:lnSpc>
                <a:spcPct val="100000"/>
              </a:lnSpc>
              <a:spcBef>
                <a:spcPts val="1400"/>
              </a:spcBef>
            </a:pPr>
            <a:r>
              <a:rPr lang="en-US" sz="2000" dirty="0">
                <a:latin typeface="Abadi" panose="020B0604020104020204" pitchFamily="34" charset="0"/>
              </a:rPr>
              <a:t>For VAFB-SLC launch site there are no rockets launched for payload &gt; 10,000 kg</a:t>
            </a:r>
          </a:p>
          <a:p>
            <a:pPr>
              <a:lnSpc>
                <a:spcPct val="100000"/>
              </a:lnSpc>
              <a:spcBef>
                <a:spcPts val="1400"/>
              </a:spcBef>
            </a:pPr>
            <a:r>
              <a:rPr lang="en-US" sz="2000" dirty="0">
                <a:latin typeface="Abadi" panose="020B0604020104020204" pitchFamily="34" charset="0"/>
              </a:rPr>
              <a:t>For KDC LC 39A launch site there are no rockets launched for payload &lt; 2,000 kg </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11E02D67-B5AB-F0CC-214A-3322A35B9D6B}"/>
              </a:ext>
            </a:extLst>
          </p:cNvPr>
          <p:cNvPicPr>
            <a:picLocks noChangeAspect="1"/>
          </p:cNvPicPr>
          <p:nvPr/>
        </p:nvPicPr>
        <p:blipFill>
          <a:blip r:embed="rId3"/>
          <a:stretch>
            <a:fillRect/>
          </a:stretch>
        </p:blipFill>
        <p:spPr>
          <a:xfrm>
            <a:off x="770011" y="3662362"/>
            <a:ext cx="10515600" cy="18192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1079090"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From the bar chart, we see that ES-L1, GEO, HEO, and SSO orbits have the highest success rate.</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231B9D0B-F1AE-4F94-F9DF-3D6DB27BF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80" y="2590800"/>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From the scatter plot of Flight number vs. Orbit type, we see that LEO’s success rate is related to flight number, whereas GEO’s success rate seems to be independent of flight number.</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EC921165-082F-AFD6-5056-370095579431}"/>
              </a:ext>
            </a:extLst>
          </p:cNvPr>
          <p:cNvPicPr>
            <a:picLocks noChangeAspect="1"/>
          </p:cNvPicPr>
          <p:nvPr/>
        </p:nvPicPr>
        <p:blipFill>
          <a:blip r:embed="rId3"/>
          <a:stretch>
            <a:fillRect/>
          </a:stretch>
        </p:blipFill>
        <p:spPr>
          <a:xfrm>
            <a:off x="770010" y="3429000"/>
            <a:ext cx="10515599" cy="20193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15599"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see that for heavier payloads, success rate increases for LEO, ISS and Polar orbits </a:t>
            </a:r>
          </a:p>
          <a:p>
            <a:pPr>
              <a:lnSpc>
                <a:spcPct val="100000"/>
              </a:lnSpc>
              <a:spcBef>
                <a:spcPts val="1400"/>
              </a:spcBef>
            </a:pPr>
            <a:r>
              <a:rPr lang="en-US" sz="2000" dirty="0">
                <a:latin typeface="Abadi" panose="020B0604020104020204" pitchFamily="34" charset="0"/>
              </a:rPr>
              <a:t>There seems to be no observable relation between GTO orbit and payload mass</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2D9F2D2B-196C-C372-1748-2F28EC3C7478}"/>
              </a:ext>
            </a:extLst>
          </p:cNvPr>
          <p:cNvPicPr>
            <a:picLocks noChangeAspect="1"/>
          </p:cNvPicPr>
          <p:nvPr/>
        </p:nvPicPr>
        <p:blipFill>
          <a:blip r:embed="rId3"/>
          <a:stretch>
            <a:fillRect/>
          </a:stretch>
        </p:blipFill>
        <p:spPr>
          <a:xfrm>
            <a:off x="906391" y="3429000"/>
            <a:ext cx="10379218" cy="20383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Line Chart shows that the success rate increased from 2013 to 2020 with minor fluctuations throughout the period. </a:t>
            </a:r>
          </a:p>
          <a:p>
            <a:pPr>
              <a:lnSpc>
                <a:spcPct val="100000"/>
              </a:lnSpc>
              <a:spcBef>
                <a:spcPts val="1400"/>
              </a:spcBef>
            </a:pPr>
            <a:r>
              <a:rPr lang="en-US" sz="2000" dirty="0">
                <a:latin typeface="Abadi" panose="020B0604020104020204" pitchFamily="34" charset="0"/>
              </a:rPr>
              <a:t>We see a major plunge in the success rate for the year 2018.</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830E5541-ED11-70AD-6176-B6066C6ED4BF}"/>
              </a:ext>
            </a:extLst>
          </p:cNvPr>
          <p:cNvPicPr>
            <a:picLocks noChangeAspect="1"/>
          </p:cNvPicPr>
          <p:nvPr/>
        </p:nvPicPr>
        <p:blipFill>
          <a:blip r:embed="rId3"/>
          <a:stretch>
            <a:fillRect/>
          </a:stretch>
        </p:blipFill>
        <p:spPr>
          <a:xfrm>
            <a:off x="3737975" y="3429000"/>
            <a:ext cx="4579671" cy="3429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use the keyword DISTINCT to select unique launch sites from the table.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88F30981-74A2-E420-40B4-B39304A5983B}"/>
              </a:ext>
            </a:extLst>
          </p:cNvPr>
          <p:cNvPicPr>
            <a:picLocks noChangeAspect="1"/>
          </p:cNvPicPr>
          <p:nvPr/>
        </p:nvPicPr>
        <p:blipFill>
          <a:blip r:embed="rId3"/>
          <a:stretch>
            <a:fillRect/>
          </a:stretch>
        </p:blipFill>
        <p:spPr>
          <a:xfrm>
            <a:off x="4033080" y="2215020"/>
            <a:ext cx="4125839" cy="43513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keyword LIKE is used to specify that the launch site name begins with CCA. </a:t>
            </a:r>
          </a:p>
          <a:p>
            <a:pPr>
              <a:lnSpc>
                <a:spcPct val="100000"/>
              </a:lnSpc>
              <a:spcBef>
                <a:spcPts val="1400"/>
              </a:spcBef>
            </a:pPr>
            <a:r>
              <a:rPr lang="en-US" sz="2000" dirty="0">
                <a:latin typeface="Abadi" panose="020B0604020104020204" pitchFamily="34" charset="0"/>
              </a:rPr>
              <a:t>The limit keyword is used to query only 5 records.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C6FA3C09-A887-1106-5DA1-3FC2475EFD75}"/>
              </a:ext>
            </a:extLst>
          </p:cNvPr>
          <p:cNvPicPr>
            <a:picLocks noChangeAspect="1"/>
          </p:cNvPicPr>
          <p:nvPr/>
        </p:nvPicPr>
        <p:blipFill>
          <a:blip r:embed="rId3"/>
          <a:stretch>
            <a:fillRect/>
          </a:stretch>
        </p:blipFill>
        <p:spPr>
          <a:xfrm>
            <a:off x="4724400" y="2792471"/>
            <a:ext cx="2743200" cy="363474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total payload mass for customer NASA (CSR) is 45,596 kg. </a:t>
            </a:r>
          </a:p>
          <a:p>
            <a:pPr>
              <a:lnSpc>
                <a:spcPct val="100000"/>
              </a:lnSpc>
              <a:spcBef>
                <a:spcPts val="1400"/>
              </a:spcBef>
            </a:pPr>
            <a:r>
              <a:rPr lang="en-US" sz="2000" dirty="0">
                <a:latin typeface="Abadi" panose="020B0604020104020204" pitchFamily="34" charset="0"/>
              </a:rPr>
              <a:t>The function SUM is used to obtain the sum of payload mass. </a:t>
            </a:r>
          </a:p>
          <a:p>
            <a:pPr>
              <a:lnSpc>
                <a:spcPct val="100000"/>
              </a:lnSpc>
              <a:spcBef>
                <a:spcPts val="1400"/>
              </a:spcBef>
            </a:pPr>
            <a:r>
              <a:rPr lang="en-US" sz="2000" dirty="0">
                <a:latin typeface="Abadi" panose="020B0604020104020204" pitchFamily="34" charset="0"/>
              </a:rPr>
              <a:t>The WHERE clause is used to specify that the customer should be NASA (CRS)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80E7D5A3-CAE2-B08A-EF05-F34947517DB1}"/>
              </a:ext>
            </a:extLst>
          </p:cNvPr>
          <p:cNvPicPr>
            <a:picLocks noChangeAspect="1"/>
          </p:cNvPicPr>
          <p:nvPr/>
        </p:nvPicPr>
        <p:blipFill>
          <a:blip r:embed="rId3"/>
          <a:stretch>
            <a:fillRect/>
          </a:stretch>
        </p:blipFill>
        <p:spPr>
          <a:xfrm>
            <a:off x="4071179" y="3152903"/>
            <a:ext cx="4051584" cy="32610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 The average payload mass for rockets with booster version F9 v1.0 is 340 kg. </a:t>
            </a:r>
          </a:p>
          <a:p>
            <a:pPr>
              <a:lnSpc>
                <a:spcPct val="100000"/>
              </a:lnSpc>
              <a:spcBef>
                <a:spcPts val="1400"/>
              </a:spcBef>
            </a:pPr>
            <a:r>
              <a:rPr lang="en-US" sz="2000" dirty="0">
                <a:latin typeface="Abadi" panose="020B0604020104020204" pitchFamily="34" charset="0"/>
              </a:rPr>
              <a:t>The function AVG is used to calculate the average of payload mass. </a:t>
            </a:r>
          </a:p>
          <a:p>
            <a:pPr>
              <a:lnSpc>
                <a:spcPct val="100000"/>
              </a:lnSpc>
              <a:spcBef>
                <a:spcPts val="1400"/>
              </a:spcBef>
            </a:pPr>
            <a:r>
              <a:rPr lang="en-US" sz="2000" dirty="0">
                <a:latin typeface="Abadi" panose="020B0604020104020204" pitchFamily="34" charset="0"/>
              </a:rPr>
              <a:t>The WHERE clause is used to specify that the booster version should be F9 v1.0.</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v1.0</a:t>
            </a:r>
          </a:p>
        </p:txBody>
      </p:sp>
      <p:pic>
        <p:nvPicPr>
          <p:cNvPr id="6" name="Imagem 5">
            <a:extLst>
              <a:ext uri="{FF2B5EF4-FFF2-40B4-BE49-F238E27FC236}">
                <a16:creationId xmlns:a16="http://schemas.microsoft.com/office/drawing/2014/main" id="{B154DDDB-3F29-3307-42C3-EC9BAF2AEDFD}"/>
              </a:ext>
            </a:extLst>
          </p:cNvPr>
          <p:cNvPicPr>
            <a:picLocks noChangeAspect="1"/>
          </p:cNvPicPr>
          <p:nvPr/>
        </p:nvPicPr>
        <p:blipFill>
          <a:blip r:embed="rId3"/>
          <a:stretch>
            <a:fillRect/>
          </a:stretch>
        </p:blipFill>
        <p:spPr>
          <a:xfrm>
            <a:off x="3714171" y="3429000"/>
            <a:ext cx="4763657" cy="299821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The first successful ground landing occurred on 22 December 2015.</a:t>
            </a:r>
          </a:p>
          <a:p>
            <a:pPr>
              <a:lnSpc>
                <a:spcPct val="100000"/>
              </a:lnSpc>
              <a:spcBef>
                <a:spcPts val="1400"/>
              </a:spcBef>
            </a:pPr>
            <a:r>
              <a:rPr lang="en-US" sz="2000" dirty="0">
                <a:latin typeface="Abadi" panose="020B0604020104020204" pitchFamily="34" charset="0"/>
              </a:rPr>
              <a:t>The function MIN is used to find the earliest date. </a:t>
            </a:r>
          </a:p>
          <a:p>
            <a:pPr>
              <a:lnSpc>
                <a:spcPct val="100000"/>
              </a:lnSpc>
              <a:spcBef>
                <a:spcPts val="1400"/>
              </a:spcBef>
            </a:pPr>
            <a:r>
              <a:rPr lang="en-US" sz="2000" dirty="0">
                <a:latin typeface="Abadi" panose="020B0604020104020204" pitchFamily="34" charset="0"/>
              </a:rPr>
              <a:t>The WHERE clause is used to specify that the landing outcome is a successful ground pad landing.</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E6811D0B-A2F8-BF33-219F-5A211B72D3B0}"/>
              </a:ext>
            </a:extLst>
          </p:cNvPr>
          <p:cNvPicPr>
            <a:picLocks noChangeAspect="1"/>
          </p:cNvPicPr>
          <p:nvPr/>
        </p:nvPicPr>
        <p:blipFill>
          <a:blip r:embed="rId3"/>
          <a:stretch>
            <a:fillRect/>
          </a:stretch>
        </p:blipFill>
        <p:spPr>
          <a:xfrm>
            <a:off x="2971396" y="3351429"/>
            <a:ext cx="6249208" cy="30757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The names of boosters which have successfully landed on drone ship and had payload mass greater than 4000 but less than 6000 – F9 FT B1022, F9 FT B1026, F9 FT B1021.2, F9 FT B1031.2</a:t>
            </a:r>
          </a:p>
          <a:p>
            <a:pPr>
              <a:lnSpc>
                <a:spcPct val="100000"/>
              </a:lnSpc>
              <a:spcBef>
                <a:spcPts val="1400"/>
              </a:spcBef>
            </a:pPr>
            <a:r>
              <a:rPr lang="en-US" sz="2000" dirty="0">
                <a:latin typeface="Abadi" panose="020B0604020104020204" pitchFamily="34" charset="0"/>
              </a:rPr>
              <a:t>The WHERE clause specifies that the landing was a success drone ship landing. </a:t>
            </a:r>
          </a:p>
          <a:p>
            <a:pPr>
              <a:lnSpc>
                <a:spcPct val="100000"/>
              </a:lnSpc>
              <a:spcBef>
                <a:spcPts val="1400"/>
              </a:spcBef>
            </a:pPr>
            <a:r>
              <a:rPr lang="en-US" sz="2000" dirty="0">
                <a:latin typeface="Abadi" panose="020B0604020104020204" pitchFamily="34" charset="0"/>
              </a:rPr>
              <a:t>The AND clause adds another condition that the payload mass is between 4000 and 6000.</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D949355B-B5D0-73F6-AB5F-2CF98933C0C3}"/>
              </a:ext>
            </a:extLst>
          </p:cNvPr>
          <p:cNvPicPr>
            <a:picLocks noChangeAspect="1"/>
          </p:cNvPicPr>
          <p:nvPr/>
        </p:nvPicPr>
        <p:blipFill>
          <a:blip r:embed="rId3"/>
          <a:stretch>
            <a:fillRect/>
          </a:stretch>
        </p:blipFill>
        <p:spPr>
          <a:xfrm>
            <a:off x="1697274" y="4718773"/>
            <a:ext cx="4594811" cy="1181867"/>
          </a:xfrm>
          <a:prstGeom prst="rect">
            <a:avLst/>
          </a:prstGeom>
        </p:spPr>
      </p:pic>
      <p:pic>
        <p:nvPicPr>
          <p:cNvPr id="7" name="Imagem 6">
            <a:extLst>
              <a:ext uri="{FF2B5EF4-FFF2-40B4-BE49-F238E27FC236}">
                <a16:creationId xmlns:a16="http://schemas.microsoft.com/office/drawing/2014/main" id="{C6FC02EB-626E-D75B-1E55-E083D4D356F7}"/>
              </a:ext>
            </a:extLst>
          </p:cNvPr>
          <p:cNvPicPr>
            <a:picLocks noChangeAspect="1"/>
          </p:cNvPicPr>
          <p:nvPr/>
        </p:nvPicPr>
        <p:blipFill>
          <a:blip r:embed="rId4"/>
          <a:stretch>
            <a:fillRect/>
          </a:stretch>
        </p:blipFill>
        <p:spPr>
          <a:xfrm>
            <a:off x="6292085" y="4241008"/>
            <a:ext cx="1495424" cy="26169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926218"/>
          </a:xfrm>
          <a:prstGeom prst="rect">
            <a:avLst/>
          </a:prstGeom>
        </p:spPr>
        <p:txBody>
          <a:bodyPr lIns="91440" tIns="45720" rIns="91440" bIns="45720" numCol="2"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using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with Machine L:earning</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Total Number of Successful Mission Outcomes – 99</a:t>
            </a:r>
          </a:p>
          <a:p>
            <a:pPr>
              <a:lnSpc>
                <a:spcPct val="100000"/>
              </a:lnSpc>
              <a:spcBef>
                <a:spcPts val="1400"/>
              </a:spcBef>
            </a:pPr>
            <a:r>
              <a:rPr lang="en-US" sz="2000" dirty="0">
                <a:latin typeface="Abadi" panose="020B0604020104020204" pitchFamily="34" charset="0"/>
              </a:rPr>
              <a:t>Total Number of Failure Mission Outcomes - 1 </a:t>
            </a:r>
          </a:p>
          <a:p>
            <a:pPr>
              <a:lnSpc>
                <a:spcPct val="100000"/>
              </a:lnSpc>
              <a:spcBef>
                <a:spcPts val="1400"/>
              </a:spcBef>
            </a:pPr>
            <a:r>
              <a:rPr lang="en-US" sz="2000" dirty="0">
                <a:latin typeface="Abadi" panose="020B0604020104020204" pitchFamily="34" charset="0"/>
              </a:rPr>
              <a:t>The COUNT function gives the number of landings. </a:t>
            </a:r>
          </a:p>
          <a:p>
            <a:pPr>
              <a:lnSpc>
                <a:spcPct val="100000"/>
              </a:lnSpc>
              <a:spcBef>
                <a:spcPts val="1400"/>
              </a:spcBef>
            </a:pPr>
            <a:r>
              <a:rPr lang="en-US" sz="2000" dirty="0">
                <a:latin typeface="Abadi" panose="020B0604020104020204" pitchFamily="34" charset="0"/>
              </a:rPr>
              <a:t>The LIKE clause is used to specify that the outcome is a success or a failure</a:t>
            </a:r>
            <a:r>
              <a:rPr lang="en-US" sz="20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D1D7D08D-D54C-DD42-E80C-DC16CFDA31E3}"/>
              </a:ext>
            </a:extLst>
          </p:cNvPr>
          <p:cNvPicPr>
            <a:picLocks noChangeAspect="1"/>
          </p:cNvPicPr>
          <p:nvPr/>
        </p:nvPicPr>
        <p:blipFill>
          <a:blip r:embed="rId3"/>
          <a:stretch>
            <a:fillRect/>
          </a:stretch>
        </p:blipFill>
        <p:spPr>
          <a:xfrm>
            <a:off x="3517400" y="3843338"/>
            <a:ext cx="5157200" cy="25838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WHERE clause is used to specify that the booster version with the maximum payload mass is to be selected </a:t>
            </a:r>
          </a:p>
          <a:p>
            <a:pPr>
              <a:lnSpc>
                <a:spcPct val="100000"/>
              </a:lnSpc>
              <a:spcBef>
                <a:spcPts val="1400"/>
              </a:spcBef>
            </a:pPr>
            <a:r>
              <a:rPr lang="en-US" sz="2000" dirty="0">
                <a:latin typeface="Abadi" panose="020B0604020104020204" pitchFamily="34" charset="0"/>
              </a:rPr>
              <a:t>The MAX function gives the maximum payload mass.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0C44D613-0C63-9AAF-0625-D6681EED8CFC}"/>
              </a:ext>
            </a:extLst>
          </p:cNvPr>
          <p:cNvPicPr>
            <a:picLocks noChangeAspect="1"/>
          </p:cNvPicPr>
          <p:nvPr/>
        </p:nvPicPr>
        <p:blipFill>
          <a:blip r:embed="rId3"/>
          <a:stretch>
            <a:fillRect/>
          </a:stretch>
        </p:blipFill>
        <p:spPr>
          <a:xfrm>
            <a:off x="3276600" y="3846130"/>
            <a:ext cx="3562350" cy="1577424"/>
          </a:xfrm>
          <a:prstGeom prst="rect">
            <a:avLst/>
          </a:prstGeom>
        </p:spPr>
      </p:pic>
      <p:pic>
        <p:nvPicPr>
          <p:cNvPr id="8" name="Imagem 7">
            <a:extLst>
              <a:ext uri="{FF2B5EF4-FFF2-40B4-BE49-F238E27FC236}">
                <a16:creationId xmlns:a16="http://schemas.microsoft.com/office/drawing/2014/main" id="{4EBA83DB-4800-9A56-665D-D9AB8E65387F}"/>
              </a:ext>
            </a:extLst>
          </p:cNvPr>
          <p:cNvPicPr>
            <a:picLocks noChangeAspect="1"/>
          </p:cNvPicPr>
          <p:nvPr/>
        </p:nvPicPr>
        <p:blipFill>
          <a:blip r:embed="rId4"/>
          <a:stretch>
            <a:fillRect/>
          </a:stretch>
        </p:blipFill>
        <p:spPr>
          <a:xfrm>
            <a:off x="6838950" y="2157348"/>
            <a:ext cx="1466850" cy="45205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The SUBSTR function selects the year out of the date. </a:t>
            </a:r>
          </a:p>
          <a:p>
            <a:pPr>
              <a:lnSpc>
                <a:spcPct val="100000"/>
              </a:lnSpc>
              <a:spcBef>
                <a:spcPts val="1400"/>
              </a:spcBef>
            </a:pPr>
            <a:r>
              <a:rPr lang="en-US" sz="2000" dirty="0">
                <a:latin typeface="Abadi" panose="020B0604020104020204" pitchFamily="34" charset="0"/>
              </a:rPr>
              <a:t>The WHERE clause specifies that the date should be 2015 and the landing outcome should be a drone ship failure.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32FDE3FD-2AA6-2952-8D94-4C9A9B6BEF06}"/>
              </a:ext>
            </a:extLst>
          </p:cNvPr>
          <p:cNvPicPr>
            <a:picLocks noChangeAspect="1"/>
          </p:cNvPicPr>
          <p:nvPr/>
        </p:nvPicPr>
        <p:blipFill>
          <a:blip r:embed="rId3"/>
          <a:stretch>
            <a:fillRect/>
          </a:stretch>
        </p:blipFill>
        <p:spPr>
          <a:xfrm>
            <a:off x="2996259" y="3007736"/>
            <a:ext cx="6063103" cy="34194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000" dirty="0">
                <a:latin typeface="Abadi" panose="020B0604020104020204" pitchFamily="34" charset="0"/>
              </a:rPr>
              <a:t>The GROUP BY clause was used to group the landing outcomes and the order by clause was used to sort the grouped landing outcome in descending order</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5B677D0D-147A-E0BD-0861-7D7EE58EBDF3}"/>
              </a:ext>
            </a:extLst>
          </p:cNvPr>
          <p:cNvPicPr>
            <a:picLocks noChangeAspect="1"/>
          </p:cNvPicPr>
          <p:nvPr/>
        </p:nvPicPr>
        <p:blipFill>
          <a:blip r:embed="rId3"/>
          <a:stretch>
            <a:fillRect/>
          </a:stretch>
        </p:blipFill>
        <p:spPr>
          <a:xfrm>
            <a:off x="770010" y="4001294"/>
            <a:ext cx="6191360" cy="1466056"/>
          </a:xfrm>
          <a:prstGeom prst="rect">
            <a:avLst/>
          </a:prstGeom>
        </p:spPr>
      </p:pic>
      <p:pic>
        <p:nvPicPr>
          <p:cNvPr id="8" name="Imagem 7">
            <a:extLst>
              <a:ext uri="{FF2B5EF4-FFF2-40B4-BE49-F238E27FC236}">
                <a16:creationId xmlns:a16="http://schemas.microsoft.com/office/drawing/2014/main" id="{11D7039A-B44E-544F-54F7-3B06EAD1A29B}"/>
              </a:ext>
            </a:extLst>
          </p:cNvPr>
          <p:cNvPicPr>
            <a:picLocks noChangeAspect="1"/>
          </p:cNvPicPr>
          <p:nvPr/>
        </p:nvPicPr>
        <p:blipFill>
          <a:blip r:embed="rId4"/>
          <a:stretch>
            <a:fillRect/>
          </a:stretch>
        </p:blipFill>
        <p:spPr>
          <a:xfrm>
            <a:off x="6961369" y="3244317"/>
            <a:ext cx="3062003" cy="30750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on the Global Map</a:t>
            </a:r>
          </a:p>
        </p:txBody>
      </p:sp>
      <p:pic>
        <p:nvPicPr>
          <p:cNvPr id="6" name="Imagem 5">
            <a:extLst>
              <a:ext uri="{FF2B5EF4-FFF2-40B4-BE49-F238E27FC236}">
                <a16:creationId xmlns:a16="http://schemas.microsoft.com/office/drawing/2014/main" id="{C7EAD30B-BB1C-90D2-E352-5D8D3659566D}"/>
              </a:ext>
            </a:extLst>
          </p:cNvPr>
          <p:cNvPicPr>
            <a:picLocks noChangeAspect="1"/>
          </p:cNvPicPr>
          <p:nvPr/>
        </p:nvPicPr>
        <p:blipFill>
          <a:blip r:embed="rId3"/>
          <a:stretch>
            <a:fillRect/>
          </a:stretch>
        </p:blipFill>
        <p:spPr>
          <a:xfrm>
            <a:off x="770011" y="1699725"/>
            <a:ext cx="8991600" cy="46196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Launch Site</a:t>
            </a:r>
          </a:p>
        </p:txBody>
      </p:sp>
      <p:pic>
        <p:nvPicPr>
          <p:cNvPr id="4" name="Imagem 3">
            <a:extLst>
              <a:ext uri="{FF2B5EF4-FFF2-40B4-BE49-F238E27FC236}">
                <a16:creationId xmlns:a16="http://schemas.microsoft.com/office/drawing/2014/main" id="{8C7603BF-9209-567B-045C-CA2C8252C6F6}"/>
              </a:ext>
            </a:extLst>
          </p:cNvPr>
          <p:cNvPicPr>
            <a:picLocks noChangeAspect="1"/>
          </p:cNvPicPr>
          <p:nvPr/>
        </p:nvPicPr>
        <p:blipFill>
          <a:blip r:embed="rId4"/>
          <a:stretch>
            <a:fillRect/>
          </a:stretch>
        </p:blipFill>
        <p:spPr>
          <a:xfrm>
            <a:off x="0" y="1316299"/>
            <a:ext cx="12090863" cy="533951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From Landmarks </a:t>
            </a:r>
          </a:p>
        </p:txBody>
      </p:sp>
      <p:pic>
        <p:nvPicPr>
          <p:cNvPr id="4" name="Imagem 3">
            <a:extLst>
              <a:ext uri="{FF2B5EF4-FFF2-40B4-BE49-F238E27FC236}">
                <a16:creationId xmlns:a16="http://schemas.microsoft.com/office/drawing/2014/main" id="{367A0EC4-0155-2F84-2955-CFA80B6FF970}"/>
              </a:ext>
            </a:extLst>
          </p:cNvPr>
          <p:cNvPicPr>
            <a:picLocks noChangeAspect="1"/>
          </p:cNvPicPr>
          <p:nvPr/>
        </p:nvPicPr>
        <p:blipFill>
          <a:blip r:embed="rId3"/>
          <a:stretch>
            <a:fillRect/>
          </a:stretch>
        </p:blipFill>
        <p:spPr>
          <a:xfrm>
            <a:off x="0" y="1285421"/>
            <a:ext cx="12192000" cy="557257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Pie Chart of Total Success Launches by all Site</a:t>
            </a:r>
            <a:endParaRPr lang="en-US" dirty="0">
              <a:solidFill>
                <a:srgbClr val="0B49CB"/>
              </a:solidFill>
              <a:latin typeface="Abadi" panose="020B0604020104020204" pitchFamily="34" charset="0"/>
            </a:endParaRPr>
          </a:p>
        </p:txBody>
      </p:sp>
      <p:pic>
        <p:nvPicPr>
          <p:cNvPr id="4" name="Imagem 3">
            <a:extLst>
              <a:ext uri="{FF2B5EF4-FFF2-40B4-BE49-F238E27FC236}">
                <a16:creationId xmlns:a16="http://schemas.microsoft.com/office/drawing/2014/main" id="{7EBA5AB8-2B63-A327-BB06-8A968863B24F}"/>
              </a:ext>
            </a:extLst>
          </p:cNvPr>
          <p:cNvPicPr>
            <a:picLocks noChangeAspect="1"/>
          </p:cNvPicPr>
          <p:nvPr/>
        </p:nvPicPr>
        <p:blipFill>
          <a:blip r:embed="rId3"/>
          <a:stretch>
            <a:fillRect/>
          </a:stretch>
        </p:blipFill>
        <p:spPr>
          <a:xfrm>
            <a:off x="0" y="1444767"/>
            <a:ext cx="12192000" cy="5102578"/>
          </a:xfrm>
          <a:prstGeom prst="rect">
            <a:avLst/>
          </a:prstGeom>
        </p:spPr>
      </p:pic>
      <p:sp>
        <p:nvSpPr>
          <p:cNvPr id="7" name="CaixaDeTexto 6">
            <a:extLst>
              <a:ext uri="{FF2B5EF4-FFF2-40B4-BE49-F238E27FC236}">
                <a16:creationId xmlns:a16="http://schemas.microsoft.com/office/drawing/2014/main" id="{C36FB6BA-1C5B-03D4-96FB-48EC399FB9EF}"/>
              </a:ext>
            </a:extLst>
          </p:cNvPr>
          <p:cNvSpPr txBox="1"/>
          <p:nvPr/>
        </p:nvSpPr>
        <p:spPr>
          <a:xfrm>
            <a:off x="2762250" y="6178013"/>
            <a:ext cx="6096000" cy="369332"/>
          </a:xfrm>
          <a:prstGeom prst="rect">
            <a:avLst/>
          </a:prstGeom>
          <a:noFill/>
        </p:spPr>
        <p:txBody>
          <a:bodyPr wrap="square">
            <a:spAutoFit/>
          </a:bodyPr>
          <a:lstStyle/>
          <a:p>
            <a:r>
              <a:rPr lang="en-US" dirty="0"/>
              <a:t>Launch Site KDC LC-39 A has the Greatest Launch Success Rate</a:t>
            </a:r>
            <a:endParaRPr lang="pt-BR"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711528"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9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500" dirty="0">
                <a:solidFill>
                  <a:schemeClr val="tx1"/>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objective of this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
            </a:pPr>
            <a:r>
              <a:rPr lang="en-US" sz="1500" dirty="0">
                <a:solidFill>
                  <a:schemeClr val="tx1"/>
                </a:solidFill>
                <a:latin typeface="Abadi" panose="020B0604020104020204" pitchFamily="34" charset="0"/>
              </a:rPr>
              <a:t>What factors determine if the rocket will land successfully? </a:t>
            </a:r>
          </a:p>
          <a:p>
            <a:pPr lvl="1">
              <a:spcBef>
                <a:spcPts val="1400"/>
              </a:spcBef>
              <a:buFont typeface="Wingdings" panose="05000000000000000000" pitchFamily="2" charset="2"/>
              <a:buChar char="§"/>
            </a:pPr>
            <a:r>
              <a:rPr lang="en-US" sz="1500" dirty="0">
                <a:solidFill>
                  <a:schemeClr val="tx1"/>
                </a:solidFill>
                <a:latin typeface="Abadi" panose="020B0604020104020204" pitchFamily="34" charset="0"/>
              </a:rPr>
              <a:t>The interaction amongst various features that determine the success rate of a successful landing.</a:t>
            </a:r>
          </a:p>
          <a:p>
            <a:pPr lvl="1">
              <a:spcBef>
                <a:spcPts val="1400"/>
              </a:spcBef>
              <a:buFont typeface="Wingdings" panose="05000000000000000000" pitchFamily="2" charset="2"/>
              <a:buChar char="§"/>
            </a:pPr>
            <a:r>
              <a:rPr lang="en-US" sz="1500" dirty="0">
                <a:solidFill>
                  <a:schemeClr val="tx1"/>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Pie Chart of Success/Failure Launch Rate of KDC LC-39 A </a:t>
            </a:r>
            <a:endParaRPr lang="en-US" dirty="0">
              <a:solidFill>
                <a:srgbClr val="0B49CB"/>
              </a:solidFill>
              <a:latin typeface="Abadi" panose="020B0604020104020204" pitchFamily="34" charset="0"/>
            </a:endParaRPr>
          </a:p>
        </p:txBody>
      </p:sp>
      <p:pic>
        <p:nvPicPr>
          <p:cNvPr id="4" name="Imagem 3">
            <a:extLst>
              <a:ext uri="{FF2B5EF4-FFF2-40B4-BE49-F238E27FC236}">
                <a16:creationId xmlns:a16="http://schemas.microsoft.com/office/drawing/2014/main" id="{90EEF89D-4B76-250C-576D-B402FABC5B7D}"/>
              </a:ext>
            </a:extLst>
          </p:cNvPr>
          <p:cNvPicPr>
            <a:picLocks noChangeAspect="1"/>
          </p:cNvPicPr>
          <p:nvPr/>
        </p:nvPicPr>
        <p:blipFill>
          <a:blip r:embed="rId3"/>
          <a:stretch>
            <a:fillRect/>
          </a:stretch>
        </p:blipFill>
        <p:spPr>
          <a:xfrm>
            <a:off x="0" y="1523506"/>
            <a:ext cx="12192000" cy="4955576"/>
          </a:xfrm>
          <a:prstGeom prst="rect">
            <a:avLst/>
          </a:prstGeom>
        </p:spPr>
      </p:pic>
      <p:sp>
        <p:nvSpPr>
          <p:cNvPr id="7" name="CaixaDeTexto 6">
            <a:extLst>
              <a:ext uri="{FF2B5EF4-FFF2-40B4-BE49-F238E27FC236}">
                <a16:creationId xmlns:a16="http://schemas.microsoft.com/office/drawing/2014/main" id="{55F9E9DC-ED23-1668-7BAC-C97D8052FA75}"/>
              </a:ext>
            </a:extLst>
          </p:cNvPr>
          <p:cNvSpPr txBox="1"/>
          <p:nvPr/>
        </p:nvSpPr>
        <p:spPr>
          <a:xfrm>
            <a:off x="2619375" y="6226392"/>
            <a:ext cx="6229350" cy="646331"/>
          </a:xfrm>
          <a:prstGeom prst="rect">
            <a:avLst/>
          </a:prstGeom>
          <a:noFill/>
        </p:spPr>
        <p:txBody>
          <a:bodyPr wrap="square">
            <a:spAutoFit/>
          </a:bodyPr>
          <a:lstStyle/>
          <a:p>
            <a:r>
              <a:rPr lang="en-US" dirty="0"/>
              <a:t>We see that the launch site KSC LC-39A achieved a launch success rate of 76.9%</a:t>
            </a:r>
            <a:endParaRPr lang="pt-BR"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comparation between 0-5000 KG and 5000-10000 kg</a:t>
            </a:r>
          </a:p>
        </p:txBody>
      </p:sp>
      <p:pic>
        <p:nvPicPr>
          <p:cNvPr id="4" name="Imagem 3">
            <a:extLst>
              <a:ext uri="{FF2B5EF4-FFF2-40B4-BE49-F238E27FC236}">
                <a16:creationId xmlns:a16="http://schemas.microsoft.com/office/drawing/2014/main" id="{076A4CA6-A849-9534-1520-5F5461B6D6D9}"/>
              </a:ext>
            </a:extLst>
          </p:cNvPr>
          <p:cNvPicPr>
            <a:picLocks noChangeAspect="1"/>
          </p:cNvPicPr>
          <p:nvPr/>
        </p:nvPicPr>
        <p:blipFill>
          <a:blip r:embed="rId3"/>
          <a:stretch>
            <a:fillRect/>
          </a:stretch>
        </p:blipFill>
        <p:spPr>
          <a:xfrm>
            <a:off x="0" y="1170719"/>
            <a:ext cx="12192000" cy="2867881"/>
          </a:xfrm>
          <a:prstGeom prst="rect">
            <a:avLst/>
          </a:prstGeom>
        </p:spPr>
      </p:pic>
      <p:pic>
        <p:nvPicPr>
          <p:cNvPr id="7" name="Imagem 6">
            <a:extLst>
              <a:ext uri="{FF2B5EF4-FFF2-40B4-BE49-F238E27FC236}">
                <a16:creationId xmlns:a16="http://schemas.microsoft.com/office/drawing/2014/main" id="{690CDB2C-25AE-0CEA-ADB1-E0018599FF39}"/>
              </a:ext>
            </a:extLst>
          </p:cNvPr>
          <p:cNvPicPr>
            <a:picLocks noChangeAspect="1"/>
          </p:cNvPicPr>
          <p:nvPr/>
        </p:nvPicPr>
        <p:blipFill>
          <a:blip r:embed="rId4"/>
          <a:stretch>
            <a:fillRect/>
          </a:stretch>
        </p:blipFill>
        <p:spPr>
          <a:xfrm>
            <a:off x="0" y="4038600"/>
            <a:ext cx="12192000" cy="33755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3912E9E5-2D01-0A2E-8935-E9CA37E59016}"/>
              </a:ext>
            </a:extLst>
          </p:cNvPr>
          <p:cNvPicPr>
            <a:picLocks noChangeAspect="1"/>
          </p:cNvPicPr>
          <p:nvPr/>
        </p:nvPicPr>
        <p:blipFill>
          <a:blip r:embed="rId3"/>
          <a:stretch>
            <a:fillRect/>
          </a:stretch>
        </p:blipFill>
        <p:spPr>
          <a:xfrm>
            <a:off x="770010" y="1381124"/>
            <a:ext cx="10687962" cy="3616147"/>
          </a:xfrm>
          <a:prstGeom prst="rect">
            <a:avLst/>
          </a:prstGeom>
        </p:spPr>
      </p:pic>
      <p:sp>
        <p:nvSpPr>
          <p:cNvPr id="7" name="CaixaDeTexto 6">
            <a:extLst>
              <a:ext uri="{FF2B5EF4-FFF2-40B4-BE49-F238E27FC236}">
                <a16:creationId xmlns:a16="http://schemas.microsoft.com/office/drawing/2014/main" id="{B081520C-699A-73FC-49DE-A8DA3D5F22F4}"/>
              </a:ext>
            </a:extLst>
          </p:cNvPr>
          <p:cNvSpPr txBox="1"/>
          <p:nvPr/>
        </p:nvSpPr>
        <p:spPr>
          <a:xfrm>
            <a:off x="770009" y="5285625"/>
            <a:ext cx="10687961" cy="400110"/>
          </a:xfrm>
          <a:prstGeom prst="rect">
            <a:avLst/>
          </a:prstGeom>
          <a:noFill/>
        </p:spPr>
        <p:txBody>
          <a:bodyPr wrap="square">
            <a:spAutoFit/>
          </a:bodyPr>
          <a:lstStyle/>
          <a:p>
            <a:r>
              <a:rPr lang="en-US" sz="2000" dirty="0">
                <a:latin typeface="Abadi" panose="020B0604020104020204" pitchFamily="34" charset="0"/>
              </a:rPr>
              <a:t>We can see that the decision tree classifier has the highest classification accuracy of 0.875</a:t>
            </a:r>
            <a:endParaRPr lang="pt-BR" sz="20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63989"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Best Model – Decision Tree Classifier </a:t>
            </a:r>
          </a:p>
          <a:p>
            <a:pPr>
              <a:lnSpc>
                <a:spcPct val="100000"/>
              </a:lnSpc>
              <a:spcBef>
                <a:spcPts val="1400"/>
              </a:spcBef>
            </a:pPr>
            <a:r>
              <a:rPr lang="en-US" sz="2000" dirty="0">
                <a:latin typeface="Abadi" panose="020B0604020104020204" pitchFamily="34" charset="0"/>
              </a:rPr>
              <a:t>The confusion matrix for the Decision Tree Classifier shows that the classifiers gives a high number of false positives, i.e., the rocket did not actually land successfully but the classifiers predicts that it landed successfully. </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25752C14-1421-23C6-C7D6-DD32C2003AF9}"/>
              </a:ext>
            </a:extLst>
          </p:cNvPr>
          <p:cNvPicPr>
            <a:picLocks noChangeAspect="1"/>
          </p:cNvPicPr>
          <p:nvPr/>
        </p:nvPicPr>
        <p:blipFill>
          <a:blip r:embed="rId3"/>
          <a:stretch>
            <a:fillRect/>
          </a:stretch>
        </p:blipFill>
        <p:spPr>
          <a:xfrm>
            <a:off x="5334000" y="1658938"/>
            <a:ext cx="5324475" cy="42100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greater the number of flights at a launch site, greater is the success rate at the launch site. </a:t>
            </a:r>
          </a:p>
          <a:p>
            <a:pPr>
              <a:lnSpc>
                <a:spcPct val="100000"/>
              </a:lnSpc>
              <a:spcBef>
                <a:spcPts val="1400"/>
              </a:spcBef>
            </a:pPr>
            <a:r>
              <a:rPr lang="en-US" sz="2000" dirty="0">
                <a:latin typeface="Abadi" panose="020B0604020104020204" pitchFamily="34" charset="0"/>
              </a:rPr>
              <a:t>ES-L1, GEO, HEO, and SSO orbits have the highest success rate.</a:t>
            </a:r>
          </a:p>
          <a:p>
            <a:pPr>
              <a:lnSpc>
                <a:spcPct val="100000"/>
              </a:lnSpc>
              <a:spcBef>
                <a:spcPts val="1400"/>
              </a:spcBef>
            </a:pPr>
            <a:r>
              <a:rPr lang="en-US" sz="2000" dirty="0">
                <a:latin typeface="Abadi" panose="020B0604020104020204" pitchFamily="34" charset="0"/>
              </a:rPr>
              <a:t>For heavier payloads, success rate increases for LEO, ISS and Polar orbits. </a:t>
            </a:r>
          </a:p>
          <a:p>
            <a:pPr>
              <a:lnSpc>
                <a:spcPct val="100000"/>
              </a:lnSpc>
              <a:spcBef>
                <a:spcPts val="1400"/>
              </a:spcBef>
            </a:pPr>
            <a:r>
              <a:rPr lang="en-US" sz="2000" dirty="0">
                <a:latin typeface="Abadi" panose="020B0604020104020204" pitchFamily="34" charset="0"/>
              </a:rPr>
              <a:t>Launch success rate increased from 2013 to 2020 with minor fluctuations throughout the period.</a:t>
            </a:r>
          </a:p>
          <a:p>
            <a:pPr>
              <a:lnSpc>
                <a:spcPct val="100000"/>
              </a:lnSpc>
              <a:spcBef>
                <a:spcPts val="1400"/>
              </a:spcBef>
            </a:pPr>
            <a:r>
              <a:rPr lang="en-US" sz="2000" dirty="0">
                <a:latin typeface="Abadi" panose="020B0604020104020204" pitchFamily="34" charset="0"/>
              </a:rPr>
              <a:t>Launch Site KDC LC-39 A has the Greatest Launch Success Rate</a:t>
            </a:r>
          </a:p>
          <a:p>
            <a:pPr>
              <a:lnSpc>
                <a:spcPct val="100000"/>
              </a:lnSpc>
              <a:spcBef>
                <a:spcPts val="1400"/>
              </a:spcBef>
            </a:pPr>
            <a:r>
              <a:rPr lang="en-US" sz="2000" dirty="0">
                <a:latin typeface="Abadi" panose="020B0604020104020204" pitchFamily="34" charset="0"/>
              </a:rPr>
              <a:t>The Decision Tree Classifier is the best machine learning algorithm to predict SpaceX Falcon 9 rocket’s first stage will land successfully. </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from the repository utilized on this project with all code and notebooks developed:</a:t>
            </a:r>
            <a:r>
              <a:rPr lang="en-US" sz="2000" dirty="0">
                <a:solidFill>
                  <a:schemeClr val="accent3">
                    <a:lumMod val="25000"/>
                  </a:schemeClr>
                </a:solidFill>
                <a:latin typeface="Abadi" panose="020B0604020104020204" pitchFamily="34" charset="0"/>
              </a:rPr>
              <a:t> </a:t>
            </a:r>
            <a:r>
              <a:rPr lang="en-US" sz="2000" dirty="0">
                <a:hlinkClick r:id="rId4"/>
              </a:rPr>
              <a:t>IBM-</a:t>
            </a:r>
            <a:r>
              <a:rPr lang="en-US" sz="2000" dirty="0" err="1">
                <a:hlinkClick r:id="rId4"/>
              </a:rPr>
              <a:t>DataScienceFiles</a:t>
            </a:r>
            <a:r>
              <a:rPr lang="en-US" sz="2000" dirty="0">
                <a:hlinkClick r:id="rId4"/>
              </a:rPr>
              <a:t>/Applied Data Science Capstone at main · Falkenus/IBM-</a:t>
            </a:r>
            <a:r>
              <a:rPr lang="en-US" sz="2000" dirty="0" err="1">
                <a:hlinkClick r:id="rId4"/>
              </a:rPr>
              <a:t>DataScienceFiles</a:t>
            </a:r>
            <a:r>
              <a:rPr lang="en-US" sz="2000" dirty="0">
                <a:hlinkClick r:id="rId4"/>
              </a:rPr>
              <a:t> (</a:t>
            </a:r>
            <a:r>
              <a:rPr lang="en-US" sz="2000" u="sng" dirty="0">
                <a:hlinkClick r:id="rId4"/>
              </a:rPr>
              <a:t>github</a:t>
            </a:r>
            <a:r>
              <a:rPr lang="en-US" sz="2000" dirty="0">
                <a:hlinkClick r:id="rId4"/>
              </a:rPr>
              <a:t>.com)</a:t>
            </a: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01558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obtained using SpaceX API and web-scraping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done on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SVM, Decision Tree and KNN models were used</a:t>
            </a:r>
          </a:p>
          <a:p>
            <a:pPr lvl="1">
              <a:lnSpc>
                <a:spcPct val="120000"/>
              </a:lnSpc>
              <a:spcBef>
                <a:spcPts val="1400"/>
              </a:spcBef>
            </a:pPr>
            <a:r>
              <a:rPr lang="en-US" sz="7600" dirty="0">
                <a:solidFill>
                  <a:schemeClr val="bg2">
                    <a:lumMod val="50000"/>
                  </a:schemeClr>
                </a:solidFill>
                <a:latin typeface="Abadi"/>
              </a:rPr>
              <a:t>Hyperparameters were turned using </a:t>
            </a:r>
            <a:r>
              <a:rPr lang="en-US" sz="7600" dirty="0" err="1">
                <a:solidFill>
                  <a:schemeClr val="bg2">
                    <a:lumMod val="50000"/>
                  </a:schemeClr>
                </a:solidFill>
                <a:latin typeface="Abadi"/>
              </a:rPr>
              <a:t>GridSearch</a:t>
            </a:r>
            <a:r>
              <a:rPr lang="en-US" sz="7600" dirty="0">
                <a:solidFill>
                  <a:schemeClr val="bg2">
                    <a:lumMod val="50000"/>
                  </a:schemeClr>
                </a:solidFill>
                <a:latin typeface="Abadi"/>
              </a:rPr>
              <a:t> cross-validation</a:t>
            </a:r>
          </a:p>
          <a:p>
            <a:pPr lvl="1">
              <a:lnSpc>
                <a:spcPct val="120000"/>
              </a:lnSpc>
              <a:spcBef>
                <a:spcPts val="1400"/>
              </a:spcBef>
            </a:pPr>
            <a:r>
              <a:rPr lang="en-US" sz="7600" dirty="0">
                <a:solidFill>
                  <a:schemeClr val="bg2">
                    <a:lumMod val="50000"/>
                  </a:schemeClr>
                </a:solidFill>
                <a:latin typeface="Abadi"/>
              </a:rPr>
              <a:t>Accuracy on test data was calculated using score method and confusion matrix was plotted.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steps were involved in Data Collection:</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SpaceX API:</a:t>
            </a:r>
          </a:p>
          <a:p>
            <a:pPr lvl="2">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Data was collected by sending GET request to SpaceX API</a:t>
            </a:r>
          </a:p>
          <a:p>
            <a:pPr lvl="2">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The data was decoded as </a:t>
            </a:r>
            <a:r>
              <a:rPr lang="en-US" sz="1400" dirty="0" err="1">
                <a:solidFill>
                  <a:schemeClr val="accent3">
                    <a:lumMod val="25000"/>
                  </a:schemeClr>
                </a:solidFill>
                <a:latin typeface="Abadi" panose="020B0604020104020204" pitchFamily="34" charset="0"/>
              </a:rPr>
              <a:t>json</a:t>
            </a:r>
            <a:r>
              <a:rPr lang="en-US" sz="1400" dirty="0">
                <a:solidFill>
                  <a:schemeClr val="accent3">
                    <a:lumMod val="25000"/>
                  </a:schemeClr>
                </a:solidFill>
                <a:latin typeface="Abadi" panose="020B0604020104020204" pitchFamily="34" charset="0"/>
              </a:rPr>
              <a:t> using .</a:t>
            </a:r>
            <a:r>
              <a:rPr lang="en-US" sz="1400" dirty="0" err="1">
                <a:solidFill>
                  <a:schemeClr val="accent3">
                    <a:lumMod val="25000"/>
                  </a:schemeClr>
                </a:solidFill>
                <a:latin typeface="Abadi" panose="020B0604020104020204" pitchFamily="34" charset="0"/>
              </a:rPr>
              <a:t>json</a:t>
            </a:r>
            <a:r>
              <a:rPr lang="en-US" sz="1400" dirty="0">
                <a:solidFill>
                  <a:schemeClr val="accent3">
                    <a:lumMod val="25000"/>
                  </a:schemeClr>
                </a:solidFill>
                <a:latin typeface="Abadi" panose="020B0604020104020204" pitchFamily="34" charset="0"/>
              </a:rPr>
              <a:t>() and turned into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using .</a:t>
            </a:r>
            <a:r>
              <a:rPr lang="en-US" sz="1400" dirty="0" err="1">
                <a:solidFill>
                  <a:schemeClr val="accent3">
                    <a:lumMod val="25000"/>
                  </a:schemeClr>
                </a:solidFill>
                <a:latin typeface="Abadi" panose="020B0604020104020204" pitchFamily="34" charset="0"/>
              </a:rPr>
              <a:t>json_normalize</a:t>
            </a:r>
            <a:r>
              <a:rPr lang="en-US" sz="1400" dirty="0">
                <a:solidFill>
                  <a:schemeClr val="accent3">
                    <a:lumMod val="25000"/>
                  </a:schemeClr>
                </a:solidFill>
                <a:latin typeface="Abadi" panose="020B0604020104020204" pitchFamily="34" charset="0"/>
              </a:rPr>
              <a:t>()</a:t>
            </a:r>
          </a:p>
          <a:p>
            <a:pPr lvl="2">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The data was then cleaned, missing values were identified and filled where necessary.</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Web-Scraping:</a:t>
            </a:r>
          </a:p>
          <a:p>
            <a:pPr lvl="2">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Falcon 9 launch records were also collected by web-scraping from Wikipedia</a:t>
            </a:r>
          </a:p>
          <a:p>
            <a:pPr lvl="2">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A HTTP GET request was sent to Falcon 9 launch HTML page</a:t>
            </a:r>
          </a:p>
          <a:p>
            <a:pPr lvl="2">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The data was parsed and stored as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using </a:t>
            </a:r>
            <a:r>
              <a:rPr lang="en-US" sz="1400" dirty="0" err="1">
                <a:solidFill>
                  <a:schemeClr val="accent3">
                    <a:lumMod val="25000"/>
                  </a:schemeClr>
                </a:solidFill>
                <a:latin typeface="Abadi" panose="020B0604020104020204" pitchFamily="34" charset="0"/>
              </a:rPr>
              <a:t>BeatifulSoup</a:t>
            </a: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792288"/>
            <a:ext cx="6568439" cy="420687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p>
            <a:pPr marL="0" indent="0">
              <a:buNone/>
            </a:pPr>
            <a:r>
              <a:rPr lang="en-US" sz="2200" dirty="0">
                <a:solidFill>
                  <a:srgbClr val="1C7DDB"/>
                </a:solidFill>
                <a:latin typeface="Abadi"/>
              </a:rPr>
              <a:t>1 – GET Request to SpaceX API</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2 – Decoding using .</a:t>
            </a:r>
            <a:r>
              <a:rPr lang="en-US" sz="2200" dirty="0" err="1">
                <a:solidFill>
                  <a:srgbClr val="1C7DDB"/>
                </a:solidFill>
                <a:latin typeface="Abadi"/>
              </a:rPr>
              <a:t>json</a:t>
            </a:r>
            <a:r>
              <a:rPr lang="en-US" sz="2200" dirty="0">
                <a:solidFill>
                  <a:srgbClr val="1C7DDB"/>
                </a:solidFill>
                <a:latin typeface="Abadi"/>
              </a:rPr>
              <a:t>() and converted to a </a:t>
            </a:r>
            <a:r>
              <a:rPr lang="en-US" sz="2200" dirty="0" err="1">
                <a:solidFill>
                  <a:srgbClr val="1C7DDB"/>
                </a:solidFill>
                <a:latin typeface="Abadi"/>
              </a:rPr>
              <a:t>DataFrame</a:t>
            </a:r>
            <a:r>
              <a:rPr lang="en-US" sz="2200" dirty="0">
                <a:solidFill>
                  <a:srgbClr val="1C7DDB"/>
                </a:solidFill>
                <a:latin typeface="Abadi"/>
              </a:rPr>
              <a:t> using .</a:t>
            </a:r>
            <a:r>
              <a:rPr lang="en-US" sz="2200" dirty="0" err="1">
                <a:solidFill>
                  <a:srgbClr val="1C7DDB"/>
                </a:solidFill>
                <a:latin typeface="Abadi"/>
              </a:rPr>
              <a:t>json_normalize</a:t>
            </a:r>
            <a:r>
              <a:rPr lang="en-US" sz="2200" dirty="0">
                <a:solidFill>
                  <a:srgbClr val="1C7DDB"/>
                </a:solidFill>
                <a:latin typeface="Abadi"/>
              </a:rPr>
              <a:t>()</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3 – Data Cleaning and Dealing with Missing Values</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GET request was sent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decoded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converted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https://github.com/Falkenus/IBM-DataScienceFiles/blob/main/Applied%20Data%20Science%20Capstone/jupyter-labs-spacex-data-collection-api.ipynb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m 6">
            <a:extLst>
              <a:ext uri="{FF2B5EF4-FFF2-40B4-BE49-F238E27FC236}">
                <a16:creationId xmlns:a16="http://schemas.microsoft.com/office/drawing/2014/main" id="{D07CB14D-7AF3-8207-B558-3EE4DC1859E1}"/>
              </a:ext>
            </a:extLst>
          </p:cNvPr>
          <p:cNvPicPr>
            <a:picLocks noChangeAspect="1"/>
          </p:cNvPicPr>
          <p:nvPr/>
        </p:nvPicPr>
        <p:blipFill>
          <a:blip r:embed="rId3"/>
          <a:stretch>
            <a:fillRect/>
          </a:stretch>
        </p:blipFill>
        <p:spPr>
          <a:xfrm>
            <a:off x="5527042" y="2162810"/>
            <a:ext cx="4343400" cy="800100"/>
          </a:xfrm>
          <a:prstGeom prst="rect">
            <a:avLst/>
          </a:prstGeom>
        </p:spPr>
      </p:pic>
      <p:pic>
        <p:nvPicPr>
          <p:cNvPr id="9" name="Imagem 8">
            <a:extLst>
              <a:ext uri="{FF2B5EF4-FFF2-40B4-BE49-F238E27FC236}">
                <a16:creationId xmlns:a16="http://schemas.microsoft.com/office/drawing/2014/main" id="{957A87C4-6519-9656-B4FD-8CF140D2DD50}"/>
              </a:ext>
            </a:extLst>
          </p:cNvPr>
          <p:cNvPicPr>
            <a:picLocks noChangeAspect="1"/>
          </p:cNvPicPr>
          <p:nvPr/>
        </p:nvPicPr>
        <p:blipFill>
          <a:blip r:embed="rId4"/>
          <a:stretch>
            <a:fillRect/>
          </a:stretch>
        </p:blipFill>
        <p:spPr>
          <a:xfrm>
            <a:off x="5527042" y="3913187"/>
            <a:ext cx="5000625" cy="914400"/>
          </a:xfrm>
          <a:prstGeom prst="rect">
            <a:avLst/>
          </a:prstGeom>
        </p:spPr>
      </p:pic>
      <p:pic>
        <p:nvPicPr>
          <p:cNvPr id="11" name="Imagem 10">
            <a:extLst>
              <a:ext uri="{FF2B5EF4-FFF2-40B4-BE49-F238E27FC236}">
                <a16:creationId xmlns:a16="http://schemas.microsoft.com/office/drawing/2014/main" id="{7AD1FECA-7492-4FA3-1854-6820DE4BB706}"/>
              </a:ext>
            </a:extLst>
          </p:cNvPr>
          <p:cNvPicPr>
            <a:picLocks noChangeAspect="1"/>
          </p:cNvPicPr>
          <p:nvPr/>
        </p:nvPicPr>
        <p:blipFill>
          <a:blip r:embed="rId5"/>
          <a:stretch>
            <a:fillRect/>
          </a:stretch>
        </p:blipFill>
        <p:spPr>
          <a:xfrm>
            <a:off x="5527042" y="5517068"/>
            <a:ext cx="5029200" cy="9906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17790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HTTP GET request was sent to Falcon 9 Launch HTML Page</a:t>
            </a:r>
          </a:p>
          <a:p>
            <a:pPr>
              <a:lnSpc>
                <a:spcPct val="100000"/>
              </a:lnSpc>
              <a:spcBef>
                <a:spcPts val="1400"/>
              </a:spcBef>
            </a:pPr>
            <a:r>
              <a:rPr lang="en-US" sz="2200" dirty="0">
                <a:solidFill>
                  <a:schemeClr val="accent3">
                    <a:lumMod val="25000"/>
                  </a:schemeClr>
                </a:solidFill>
                <a:latin typeface="Abadi"/>
              </a:rPr>
              <a:t>Data was parsed and stored as </a:t>
            </a:r>
            <a:r>
              <a:rPr lang="en-US" sz="2200" dirty="0" err="1">
                <a:solidFill>
                  <a:schemeClr val="accent3">
                    <a:lumMod val="25000"/>
                  </a:schemeClr>
                </a:solidFill>
                <a:latin typeface="Abadi"/>
              </a:rPr>
              <a:t>DataFrama</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https://github.com/Falkenus/IBM-DataScienceFiles/blob/main/Applied%20Data%20Science%20Capstone/jupyter-labs-webscraping.ipynb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52706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1 – HTTP GET request to SpaceX Falcon 9 Launch HTML Page</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2 – </a:t>
            </a:r>
            <a:r>
              <a:rPr lang="en-US" sz="2200" dirty="0" err="1">
                <a:solidFill>
                  <a:srgbClr val="1C7DDB"/>
                </a:solidFill>
                <a:latin typeface="Abadi"/>
              </a:rPr>
              <a:t>BeautifulSoup</a:t>
            </a:r>
            <a:r>
              <a:rPr lang="en-US" sz="2200" dirty="0">
                <a:solidFill>
                  <a:srgbClr val="1C7DDB"/>
                </a:solidFill>
                <a:latin typeface="Abadi"/>
              </a:rPr>
              <a:t> Object</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3 – Extract all column/variable names from the HTML table header</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Imagem 6">
            <a:extLst>
              <a:ext uri="{FF2B5EF4-FFF2-40B4-BE49-F238E27FC236}">
                <a16:creationId xmlns:a16="http://schemas.microsoft.com/office/drawing/2014/main" id="{E03D2022-1193-FAA6-25A3-6C75429450F7}"/>
              </a:ext>
            </a:extLst>
          </p:cNvPr>
          <p:cNvPicPr>
            <a:picLocks noChangeAspect="1"/>
          </p:cNvPicPr>
          <p:nvPr/>
        </p:nvPicPr>
        <p:blipFill>
          <a:blip r:embed="rId3"/>
          <a:stretch>
            <a:fillRect/>
          </a:stretch>
        </p:blipFill>
        <p:spPr>
          <a:xfrm>
            <a:off x="6027811" y="2505074"/>
            <a:ext cx="4819650" cy="923925"/>
          </a:xfrm>
          <a:prstGeom prst="rect">
            <a:avLst/>
          </a:prstGeom>
        </p:spPr>
      </p:pic>
      <p:pic>
        <p:nvPicPr>
          <p:cNvPr id="9" name="Imagem 8">
            <a:extLst>
              <a:ext uri="{FF2B5EF4-FFF2-40B4-BE49-F238E27FC236}">
                <a16:creationId xmlns:a16="http://schemas.microsoft.com/office/drawing/2014/main" id="{E4F789A4-FF79-7E37-90EB-8D7598412DCD}"/>
              </a:ext>
            </a:extLst>
          </p:cNvPr>
          <p:cNvPicPr>
            <a:picLocks noChangeAspect="1"/>
          </p:cNvPicPr>
          <p:nvPr/>
        </p:nvPicPr>
        <p:blipFill>
          <a:blip r:embed="rId4"/>
          <a:stretch>
            <a:fillRect/>
          </a:stretch>
        </p:blipFill>
        <p:spPr>
          <a:xfrm>
            <a:off x="6027811" y="3776662"/>
            <a:ext cx="2990850" cy="238125"/>
          </a:xfrm>
          <a:prstGeom prst="rect">
            <a:avLst/>
          </a:prstGeom>
        </p:spPr>
      </p:pic>
      <p:pic>
        <p:nvPicPr>
          <p:cNvPr id="12" name="Imagem 11">
            <a:extLst>
              <a:ext uri="{FF2B5EF4-FFF2-40B4-BE49-F238E27FC236}">
                <a16:creationId xmlns:a16="http://schemas.microsoft.com/office/drawing/2014/main" id="{4123C306-3F4C-A715-2661-1CFD602CD6D9}"/>
              </a:ext>
            </a:extLst>
          </p:cNvPr>
          <p:cNvPicPr>
            <a:picLocks noChangeAspect="1"/>
          </p:cNvPicPr>
          <p:nvPr/>
        </p:nvPicPr>
        <p:blipFill>
          <a:blip r:embed="rId5"/>
          <a:stretch>
            <a:fillRect/>
          </a:stretch>
        </p:blipFill>
        <p:spPr>
          <a:xfrm>
            <a:off x="6027811" y="4868069"/>
            <a:ext cx="3543300" cy="13049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purl.org/dc/terms/"/>
    <ds:schemaRef ds:uri="155be751-a274-42e8-93fb-f39d3b9bccc8"/>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224</TotalTime>
  <Words>2286</Words>
  <Application>Microsoft Office PowerPoint</Application>
  <PresentationFormat>Widescreen</PresentationFormat>
  <Paragraphs>271</Paragraphs>
  <Slides>47</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47</vt:i4>
      </vt:variant>
    </vt:vector>
  </HeadingPairs>
  <TitlesOfParts>
    <vt:vector size="56" baseType="lpstr">
      <vt:lpstr>Abadi</vt:lpstr>
      <vt:lpstr>Arial</vt:lpstr>
      <vt:lpstr>Calibri</vt:lpstr>
      <vt:lpstr>Calibri Light</vt:lpstr>
      <vt:lpstr>Courier New</vt:lpstr>
      <vt:lpstr>IBM Plex Mono SemiBold</vt:lpstr>
      <vt:lpstr>IBM Plex Mono Text</vt:lpstr>
      <vt:lpstr>Wingdings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Victor Eduardo Cauvilla de Oliveira</cp:lastModifiedBy>
  <cp:revision>199</cp:revision>
  <dcterms:created xsi:type="dcterms:W3CDTF">2021-04-29T18:58:34Z</dcterms:created>
  <dcterms:modified xsi:type="dcterms:W3CDTF">2023-03-10T19:55:57Z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